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30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 type="screen16x9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3">
          <p15:clr>
            <a:srgbClr val="A4A3A4"/>
          </p15:clr>
        </p15:guide>
        <p15:guide id="2" pos="295">
          <p15:clr>
            <a:srgbClr val="A4A3A4"/>
          </p15:clr>
        </p15:guide>
        <p15:guide id="3" pos="3787">
          <p15:clr>
            <a:srgbClr val="A4A3A4"/>
          </p15:clr>
        </p15:guide>
        <p15:guide id="4" orient="horz" pos="2754">
          <p15:clr>
            <a:srgbClr val="A4A3A4"/>
          </p15:clr>
        </p15:guide>
        <p15:guide id="5" pos="204">
          <p15:clr>
            <a:srgbClr val="A4A3A4"/>
          </p15:clr>
        </p15:guide>
        <p15:guide id="6" pos="521">
          <p15:clr>
            <a:srgbClr val="A4A3A4"/>
          </p15:clr>
        </p15:guide>
        <p15:guide id="7" pos="431">
          <p15:clr>
            <a:srgbClr val="A4A3A4"/>
          </p15:clr>
        </p15:guide>
        <p15:guide id="8" orient="horz" pos="486">
          <p15:clr>
            <a:srgbClr val="A4A3A4"/>
          </p15:clr>
        </p15:guide>
        <p15:guide id="9" orient="horz" pos="758">
          <p15:clr>
            <a:srgbClr val="A4A3A4"/>
          </p15:clr>
        </p15:guide>
        <p15:guide id="10" orient="horz" pos="804">
          <p15:clr>
            <a:srgbClr val="A4A3A4"/>
          </p15:clr>
        </p15:guide>
        <p15:guide id="11" orient="horz" pos="10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j/+0mW76uf4G/U2ScxeYorvVM1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/>
    <p:restoredTop sz="94656"/>
  </p:normalViewPr>
  <p:slideViewPr>
    <p:cSldViewPr snapToGrid="0">
      <p:cViewPr varScale="1">
        <p:scale>
          <a:sx n="143" d="100"/>
          <a:sy n="143" d="100"/>
        </p:scale>
        <p:origin x="1024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838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7225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3ec02e0da_0_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" name="Google Shape;30;g113ec02e0d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3ec02e0da_0_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g113ec02e0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8" descr="D:\2016_서울대\02_콘텐츠개발\02_기획\01_과정기획\02_교양강좌\PPT템플릿\2차 수정\[교양강좌,교수강의]PPT템플릿_타입B_수정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9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9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  <a:defRPr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0"/>
          <p:cNvSpPr txBox="1"/>
          <p:nvPr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Stuart Russell &amp; Peter Norvig (2021), Artificial Intelligence: A Modern Approach (4th Edition)</a:t>
            </a:r>
            <a:endParaRPr sz="1100" b="0" i="0" u="none" strike="noStrike" cap="none">
              <a:solidFill>
                <a:srgbClr val="55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7"/>
          <p:cNvPicPr preferRelativeResize="0"/>
          <p:nvPr/>
        </p:nvPicPr>
        <p:blipFill rotWithShape="1">
          <a:blip r:embed="rId5">
            <a:alphaModFix/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7"/>
          <p:cNvSpPr txBox="1"/>
          <p:nvPr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4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200" b="0" i="0" u="none" strike="noStrike" cap="none" dirty="0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" descr="Seoul_national_university_emble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467544" y="771550"/>
            <a:ext cx="6258070" cy="63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467544" y="1535795"/>
            <a:ext cx="648072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3차시 : Problem-Solving Agents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C422B0-4059-7841-8B14-1AE9080726EC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7</a:t>
            </a:r>
            <a:r>
              <a:rPr kumimoji="1" lang="ko-KR" altLang="en-US" sz="2800" b="1" dirty="0">
                <a:latin typeface="+mj-lt"/>
              </a:rPr>
              <a:t>일 화요일 </a:t>
            </a:r>
            <a:r>
              <a:rPr kumimoji="1" lang="en-US" altLang="ko-KR" sz="2800" b="1" dirty="0">
                <a:latin typeface="+mj-lt"/>
              </a:rPr>
              <a:t>3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8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8"/>
          <p:cNvSpPr txBox="1"/>
          <p:nvPr/>
        </p:nvSpPr>
        <p:spPr>
          <a:xfrm>
            <a:off x="539552" y="2067694"/>
            <a:ext cx="640871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3.1. Problem-Solving Agents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3.1 Problem-Solving Agents (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7" name="Google Shape;117;p9"/>
          <p:cNvSpPr txBox="1">
            <a:spLocks noGrp="1"/>
          </p:cNvSpPr>
          <p:nvPr>
            <p:ph type="body" idx="1"/>
          </p:nvPr>
        </p:nvSpPr>
        <p:spPr>
          <a:xfrm>
            <a:off x="332612" y="771550"/>
            <a:ext cx="8478775" cy="417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dirty="0">
                <a:latin typeface="Times"/>
                <a:ea typeface="Times"/>
                <a:cs typeface="Times"/>
                <a:sym typeface="Times"/>
              </a:rPr>
              <a:t>Here 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we consider the environment:</a:t>
            </a:r>
            <a:endParaRPr sz="2000" b="1" dirty="0">
              <a:latin typeface="Times"/>
              <a:ea typeface="Times"/>
              <a:cs typeface="Times"/>
              <a:sym typeface="Times"/>
            </a:endParaRPr>
          </a:p>
          <a:p>
            <a:pPr marL="62865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Observable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: The agent always knows the current state</a:t>
            </a:r>
            <a:endParaRPr dirty="0"/>
          </a:p>
          <a:p>
            <a:pPr marL="62865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Known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: The agent knows which states are reached by each action</a:t>
            </a:r>
            <a:endParaRPr dirty="0"/>
          </a:p>
          <a:p>
            <a:pPr marL="62865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Deterministic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: Each action has exactly one outcome</a:t>
            </a:r>
            <a:endParaRPr dirty="0"/>
          </a:p>
          <a:p>
            <a:pPr marL="62865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In this environment, the solution to any problem is a fixed sequence of actions. </a:t>
            </a:r>
            <a:r>
              <a:rPr lang="en-US" sz="1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agent ignores its percepts when choosing an action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because it knows in advance what they will be. The agent  is an open-loop system (“eyes closed”).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18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solving as search in state space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57150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 Goal formulation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: A goal is a set of world states to be reached.</a:t>
            </a:r>
            <a:endParaRPr dirty="0"/>
          </a:p>
          <a:p>
            <a:pPr marL="62865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Problem formulation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: The process of deciding what actions and states should be considered</a:t>
            </a:r>
            <a:endParaRPr dirty="0"/>
          </a:p>
          <a:p>
            <a:pPr marL="62865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Char char="➢"/>
            </a:pPr>
            <a:r>
              <a:rPr lang="en-US" sz="1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is the process of looking for a sequence of actions that reaches the goal in the state space.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 dirty="0">
                <a:latin typeface="Times New Roman"/>
                <a:ea typeface="Times New Roman"/>
                <a:cs typeface="Times New Roman"/>
                <a:sym typeface="Times New Roman"/>
              </a:rPr>
              <a:t>Well-defined problems and solutions</a:t>
            </a:r>
            <a:endParaRPr sz="1800" b="0" dirty="0">
              <a:latin typeface="Times"/>
              <a:ea typeface="Times"/>
              <a:cs typeface="Times"/>
              <a:sym typeface="Times"/>
            </a:endParaRPr>
          </a:p>
          <a:p>
            <a:pPr marL="62865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Char char="➢"/>
            </a:pPr>
            <a:r>
              <a:rPr lang="en-US" sz="1400" b="1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= &lt;initial state, actions, transition model, goal test, path cost&gt;</a:t>
            </a:r>
            <a:endParaRPr dirty="0"/>
          </a:p>
          <a:p>
            <a:pPr marL="628650" lvl="1" indent="-342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Char char="➢"/>
            </a:pPr>
            <a:r>
              <a:rPr lang="en-US" sz="1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solution to a problem is an </a:t>
            </a:r>
            <a:r>
              <a:rPr lang="en-US" sz="14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sequence </a:t>
            </a:r>
            <a:r>
              <a:rPr lang="en-US" sz="14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leads from the initial state to a goal state.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dirty="0">
              <a:latin typeface="Times"/>
              <a:ea typeface="Times"/>
              <a:cs typeface="Times"/>
              <a:sym typeface="Times"/>
            </a:endParaRPr>
          </a:p>
          <a:p>
            <a:pPr marL="742950" lvl="1" indent="-1841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3.1 Problem-Solving Agents (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</p:txBody>
      </p:sp>
      <p:sp>
        <p:nvSpPr>
          <p:cNvPr id="131" name="Google Shape;131;p11"/>
          <p:cNvSpPr txBox="1">
            <a:spLocks noGrp="1"/>
          </p:cNvSpPr>
          <p:nvPr>
            <p:ph type="body" idx="1"/>
          </p:nvPr>
        </p:nvSpPr>
        <p:spPr>
          <a:xfrm>
            <a:off x="323528" y="627534"/>
            <a:ext cx="324036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Romania</a:t>
            </a:r>
            <a:endParaRPr/>
          </a:p>
          <a:p>
            <a:pPr marL="742950" marR="0" lvl="1" indent="-1714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5095106" y="3232522"/>
            <a:ext cx="144016" cy="157013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1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152128"/>
            <a:ext cx="6058382" cy="365187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 txBox="1"/>
          <p:nvPr/>
        </p:nvSpPr>
        <p:spPr>
          <a:xfrm>
            <a:off x="5922405" y="879562"/>
            <a:ext cx="3096344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algun Gothic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</a:t>
            </a: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in Bucharest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algun Gothic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formulation: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➢"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states = various cities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➢"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actions = drive between cities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DE4C11-D579-6040-B989-F764ACEE86FE}"/>
              </a:ext>
            </a:extLst>
          </p:cNvPr>
          <p:cNvSpPr/>
          <p:nvPr/>
        </p:nvSpPr>
        <p:spPr>
          <a:xfrm>
            <a:off x="4258237" y="4078941"/>
            <a:ext cx="815788" cy="340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3A242D-5C29-A140-BEB5-40D3FE7E7E4C}"/>
              </a:ext>
            </a:extLst>
          </p:cNvPr>
          <p:cNvSpPr/>
          <p:nvPr/>
        </p:nvSpPr>
        <p:spPr>
          <a:xfrm>
            <a:off x="233084" y="2031690"/>
            <a:ext cx="815788" cy="340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3.1 Problem-Solving Agents (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</p:txBody>
      </p:sp>
      <p:sp>
        <p:nvSpPr>
          <p:cNvPr id="123" name="Google Shape;123;p10"/>
          <p:cNvSpPr txBox="1">
            <a:spLocks noGrp="1"/>
          </p:cNvSpPr>
          <p:nvPr>
            <p:ph type="body" idx="1"/>
          </p:nvPr>
        </p:nvSpPr>
        <p:spPr>
          <a:xfrm>
            <a:off x="467544" y="699542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form of problem-solving agents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107950" algn="l" rtl="0">
              <a:lnSpc>
                <a:spcPct val="12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1275606"/>
            <a:ext cx="7679941" cy="37238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0"/>
          <p:cNvSpPr txBox="1"/>
          <p:nvPr/>
        </p:nvSpPr>
        <p:spPr>
          <a:xfrm>
            <a:off x="7092280" y="1851670"/>
            <a:ext cx="1106393" cy="156966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3.1 Problem-Solving Agents (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</p:txBody>
      </p:sp>
      <p:sp>
        <p:nvSpPr>
          <p:cNvPr id="141" name="Google Shape;141;p12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6840760" cy="4046493"/>
          </a:xfrm>
          <a:prstGeom prst="rect">
            <a:avLst/>
          </a:prstGeom>
          <a:noFill/>
          <a:ln w="25400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types</a:t>
            </a:r>
            <a:endParaRPr b="1" dirty="0"/>
          </a:p>
          <a:p>
            <a:pPr marL="742950" marR="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Deterministic, 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observable 		</a:t>
            </a:r>
            <a:r>
              <a:rPr lang="en-US" sz="2000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⇒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Single-state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Non-observable 		</a:t>
            </a:r>
            <a:r>
              <a:rPr lang="en-US" sz="2000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⇒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Conformant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problem 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sensorless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Nondeterministic and/or 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Partially observable 	</a:t>
            </a:r>
            <a:r>
              <a:rPr lang="en-US" sz="2000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⇒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Contingency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 dirty="0"/>
          </a:p>
          <a:p>
            <a:pPr marL="742950" marR="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Unknown state space  	</a:t>
            </a:r>
            <a:r>
              <a:rPr lang="en-US" sz="2000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⇒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problem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(online)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7464552" y="3025285"/>
            <a:ext cx="347808" cy="1656184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2"/>
          <p:cNvSpPr/>
          <p:nvPr/>
        </p:nvSpPr>
        <p:spPr>
          <a:xfrm>
            <a:off x="7464552" y="1923678"/>
            <a:ext cx="288032" cy="648072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2"/>
          <p:cNvSpPr txBox="1"/>
          <p:nvPr/>
        </p:nvSpPr>
        <p:spPr>
          <a:xfrm>
            <a:off x="7824592" y="2067694"/>
            <a:ext cx="11624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lecture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2"/>
          <p:cNvSpPr txBox="1"/>
          <p:nvPr/>
        </p:nvSpPr>
        <p:spPr>
          <a:xfrm>
            <a:off x="7896600" y="3684100"/>
            <a:ext cx="6190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3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539552" y="2067694"/>
            <a:ext cx="640871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3.2. Example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3.2 Example Problems (1/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</p:txBody>
      </p:sp>
      <p:sp>
        <p:nvSpPr>
          <p:cNvPr id="158" name="Google Shape;158;p14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352928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lang="en-US" sz="2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vacuum world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States: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Boolean dirt and robot location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Actions: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eft,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ight,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uck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model: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(next page)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test: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dirt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 cost: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 per action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8595" y="1863593"/>
            <a:ext cx="3454399" cy="2934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3.2 Example Problems (2/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</p:txBody>
      </p:sp>
      <p:sp>
        <p:nvSpPr>
          <p:cNvPr id="165" name="Google Shape;165;p15"/>
          <p:cNvSpPr txBox="1">
            <a:spLocks noGrp="1"/>
          </p:cNvSpPr>
          <p:nvPr>
            <p:ph type="body" idx="1"/>
          </p:nvPr>
        </p:nvSpPr>
        <p:spPr>
          <a:xfrm>
            <a:off x="107504" y="843558"/>
            <a:ext cx="4752528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Vacuum world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Single-state</a:t>
            </a:r>
            <a:r>
              <a:rPr lang="en-US"/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in </a:t>
            </a:r>
            <a:r>
              <a:rPr lang="en-US" sz="20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[R, S]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Conformant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in {</a:t>
            </a:r>
            <a:r>
              <a:rPr lang="en-US" sz="20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1,2,3,4,5,6,7,8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[R, S, L, S]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Contingency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in </a:t>
            </a:r>
            <a:r>
              <a:rPr lang="en-US" sz="20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 b="0"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Murphy’s Law: [S] can make clean square dirty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[R,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dirt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S]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880" y="1203598"/>
            <a:ext cx="5614412" cy="294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/>
          <p:nvPr/>
        </p:nvSpPr>
        <p:spPr>
          <a:xfrm>
            <a:off x="3635896" y="1851670"/>
            <a:ext cx="819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5</a:t>
            </a:r>
            <a:endParaRPr sz="1800" b="0" i="0" u="none" strike="noStrike" cap="non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3.2 Example Problems (3/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352928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lang="en-US" sz="24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8-puzzle 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NP-hard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US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States: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integer location of tiles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285750" algn="l" rtl="0">
              <a:lnSpc>
                <a:spcPct val="12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US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Actions: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move blank tile </a:t>
            </a:r>
            <a:r>
              <a:rPr lang="en-US" sz="28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eft, </a:t>
            </a:r>
            <a:r>
              <a:rPr lang="en-US" sz="28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ight, </a:t>
            </a:r>
            <a:r>
              <a:rPr lang="en-US" sz="28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p, </a:t>
            </a:r>
            <a:r>
              <a:rPr lang="en-US" sz="28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own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US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model: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US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test: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goal state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US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 cost: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 per action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0434" y="2488073"/>
            <a:ext cx="4351394" cy="225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 descr="C:\picture\l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016284" y="163557"/>
            <a:ext cx="4420317" cy="547784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/>
          <p:nvPr/>
        </p:nvSpPr>
        <p:spPr>
          <a:xfrm>
            <a:off x="230007" y="3262213"/>
            <a:ext cx="20377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Puzzle Solving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092280" y="900757"/>
            <a:ext cx="14558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092280" y="4681835"/>
            <a:ext cx="14734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 txBox="1">
            <a:spLocks noGrp="1"/>
          </p:cNvSpPr>
          <p:nvPr>
            <p:ph type="title"/>
          </p:nvPr>
        </p:nvSpPr>
        <p:spPr>
          <a:xfrm>
            <a:off x="303430" y="63702"/>
            <a:ext cx="873306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FFFF00"/>
              </a:buClr>
              <a:buSzPts val="2200"/>
            </a:pP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3.1 Problem-Solving Agents (4/4)</a:t>
            </a:r>
            <a:endParaRPr sz="3200" dirty="0"/>
          </a:p>
        </p:txBody>
      </p:sp>
      <p:sp>
        <p:nvSpPr>
          <p:cNvPr id="86" name="Google Shape;86;p5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1003902"/>
            <a:ext cx="3346910" cy="1743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59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g113ec02e0da_0_9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g113ec02e0da_0_9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g113ec02e0da_0_9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113ec02e0da_0_9"/>
          <p:cNvSpPr txBox="1"/>
          <p:nvPr/>
        </p:nvSpPr>
        <p:spPr>
          <a:xfrm>
            <a:off x="467551" y="1535800"/>
            <a:ext cx="616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3차시 : Problem-Solving Agents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g113ec02e0da_0_9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113ec02e0da_0_9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539552" y="2067694"/>
            <a:ext cx="640871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3.3. Searching for Solutions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3.3 Searching for Solutions (1/4)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-2874" y="1275606"/>
            <a:ext cx="3024336" cy="333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 search trees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finding a route from Arad to Bucharest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1840" y="771549"/>
            <a:ext cx="5184576" cy="423590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3.3 Searching for Solutions (2/4)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 search algorithms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Idea: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offline, simulated exploration of state space by generating successors of already-explored states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7710844" y="1903749"/>
            <a:ext cx="11063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frontier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946" y="2499742"/>
            <a:ext cx="7749958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AB996EE-C450-7E43-A7B2-30C30DD651B7}"/>
              </a:ext>
            </a:extLst>
          </p:cNvPr>
          <p:cNvSpPr/>
          <p:nvPr/>
        </p:nvSpPr>
        <p:spPr>
          <a:xfrm>
            <a:off x="2196352" y="2779059"/>
            <a:ext cx="815788" cy="34962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3.3 Searching for Solutions (3/4)</a:t>
            </a:r>
            <a:endParaRPr/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3446" y="2729484"/>
            <a:ext cx="3607898" cy="205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Google Shape;208;p2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Implementation: </a:t>
                </a:r>
                <a:r>
                  <a:rPr lang="en-US" sz="24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states</a:t>
                </a: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vs</a:t>
                </a: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nodes</a:t>
                </a:r>
                <a:endParaRPr dirty="0">
                  <a:solidFill>
                    <a:srgbClr val="0000FF"/>
                  </a:solidFill>
                </a:endParaRPr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Noto Sans Symbols"/>
                  <a:buChar char="➢"/>
                </a:pPr>
                <a:r>
                  <a:rPr lang="en-US" sz="20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State </a:t>
                </a:r>
                <a:r>
                  <a:rPr lang="en-US" sz="20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is p</a:t>
                </a: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hysical configuration</a:t>
                </a:r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Char char="➢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Node is a data structure building block of a search tree</a:t>
                </a:r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2" indent="-355600">
                  <a:spcBef>
                    <a:spcPts val="400"/>
                  </a:spcBef>
                  <a:buSzPts val="2000"/>
                  <a:buFont typeface="Times New Roman"/>
                  <a:buChar char="■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Parent, children, depth, path cost</a:t>
                </a:r>
                <a:r>
                  <a:rPr lang="ko-KR" alt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ore-KR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𝑔</m:t>
                    </m:r>
                    <m:r>
                      <a:rPr lang="en-US" altLang="ko-Kore-KR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ore-KR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ko-Kore-KR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ko-Kore-KR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1371600" marR="0" lvl="2" indent="-3556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Char char="■"/>
                </a:pPr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208" name="Google Shape;208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blipFill>
                <a:blip r:embed="rId4"/>
                <a:stretch>
                  <a:fillRect l="-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3.3 Searching for Solutions (4/4)</a:t>
            </a:r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body" idx="1"/>
          </p:nvPr>
        </p:nvSpPr>
        <p:spPr>
          <a:xfrm>
            <a:off x="467544" y="843559"/>
            <a:ext cx="8352928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Implementation: </a:t>
            </a:r>
            <a:r>
              <a:rPr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Expand function creates new nodes, </a:t>
            </a:r>
            <a:b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filling in the various fields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successor of the problem to create corresponding states</a:t>
            </a:r>
            <a:endParaRPr sz="2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473" y="2471539"/>
            <a:ext cx="6692887" cy="2476475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539552" y="2067694"/>
            <a:ext cx="712879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3.4. Uninformed Search Strategies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(1/11)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Evaluating for search strategies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 is defined by picking the </a:t>
            </a:r>
            <a:r>
              <a:rPr lang="en-US" sz="24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of node expansion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Strategies are evaluated along the following metrics: 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■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Completeness: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 to find a solution if one exists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■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Optimality: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 to find a minimum-cost path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■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complexity: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nodes to expand to find a solution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■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complexity: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nodes to keep to perform search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(2/11)</a:t>
            </a:r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Uninformed search strategies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Uninformed strategies use only the information available in the problem definition</a:t>
            </a:r>
            <a:endParaRPr/>
          </a:p>
          <a:p>
            <a:pPr marL="1428750" marR="0" lvl="2" indent="-5143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■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Breadth-first search</a:t>
            </a:r>
            <a:endParaRPr/>
          </a:p>
          <a:p>
            <a:pPr marL="1428750" marR="0" lvl="2" indent="-5143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■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Uniform-cost search</a:t>
            </a:r>
            <a:endParaRPr/>
          </a:p>
          <a:p>
            <a:pPr marL="1428750" marR="0" lvl="2" indent="-5143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■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Depth-first search</a:t>
            </a:r>
            <a:endParaRPr/>
          </a:p>
          <a:p>
            <a:pPr marL="1428750" marR="0" lvl="2" indent="-5143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■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Depth-limited search</a:t>
            </a:r>
            <a:endParaRPr/>
          </a:p>
          <a:p>
            <a:pPr marL="1428750" marR="0" lvl="2" indent="-5143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■"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Iterative-deepening search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(3/11)</a:t>
            </a: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body" idx="1"/>
          </p:nvPr>
        </p:nvSpPr>
        <p:spPr>
          <a:xfrm>
            <a:off x="467544" y="699542"/>
            <a:ext cx="8424936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Breadth-first search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shallowest unexpanded node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Implement: fringe is a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FIFO queue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i.e., new successors go at end</a:t>
            </a: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624" y="1943140"/>
            <a:ext cx="6168672" cy="3126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(4/11)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Google Shape;248;p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843558"/>
                <a:ext cx="8424936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I. Breadth-first search</a:t>
                </a:r>
                <a:endParaRPr lang="en-US" dirty="0"/>
              </a:p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lang="en-US" dirty="0"/>
              </a:p>
              <a:p>
                <a:pPr marL="742950" marR="0" lvl="1" indent="-1333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lang="en-US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742950" marR="0" lvl="1" indent="-1333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lang="en-US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Complete? </a:t>
                </a:r>
                <a:r>
                  <a:rPr lang="en-US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Yes</a:t>
                </a:r>
                <a:endParaRPr lang="en-US" sz="1800" dirty="0"/>
              </a:p>
              <a:p>
                <a:pPr marL="742950" lvl="1" indent="-285750">
                  <a:spcBef>
                    <a:spcPts val="480"/>
                  </a:spcBef>
                  <a:buSzPts val="2400"/>
                  <a:buFont typeface="Noto Sans Symbols"/>
                  <a:buChar char="➢"/>
                </a:pPr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Time?</a:t>
                </a:r>
                <a:r>
                  <a:rPr lang="en-US" altLang="ko-KR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1+</m:t>
                    </m:r>
                    <m:r>
                      <a:rPr lang="en-US" altLang="ko-KR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𝑏</m:t>
                    </m:r>
                    <m:r>
                      <a:rPr lang="en-US" altLang="ko-KR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3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+…+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𝑑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altLang="ko-KR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𝑏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𝑑</m:t>
                            </m:r>
                          </m:sup>
                        </m:sSup>
                        <m:r>
                          <a:rPr lang="en-US" altLang="ko-KR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−1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altLang="ko-KR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+1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0000FF"/>
                  </a:solidFill>
                </a:endParaRPr>
              </a:p>
              <a:p>
                <a:pPr marL="742950" lvl="1" indent="-285750">
                  <a:spcBef>
                    <a:spcPts val="480"/>
                  </a:spcBef>
                  <a:buSzPts val="2400"/>
                  <a:buFont typeface="Noto Sans Symbols"/>
                  <a:buChar char="➢"/>
                </a:pPr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Space?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altLang="ko-KR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𝑑</m:t>
                        </m:r>
                        <m:r>
                          <a:rPr lang="en-US" altLang="ko-KR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+1</m:t>
                        </m:r>
                      </m:sup>
                    </m:sSup>
                    <m:r>
                      <a:rPr lang="en-US" altLang="ko-KR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(keeps every node in memory)</a:t>
                </a:r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Optimal? </a:t>
                </a:r>
                <a:r>
                  <a:rPr lang="en-US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Yes</a:t>
                </a:r>
                <a:r>
                  <a:rPr lang="en-US" sz="1800" dirty="0"/>
                  <a:t>, </a:t>
                </a:r>
                <a:r>
                  <a:rPr lang="en-US" sz="18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Still, space is the big problem!</a:t>
                </a:r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 sz="1600" dirty="0"/>
              </a:p>
            </p:txBody>
          </p:sp>
        </mc:Choice>
        <mc:Fallback xmlns="">
          <p:sp>
            <p:nvSpPr>
              <p:cNvPr id="248" name="Google Shape;248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843558"/>
                <a:ext cx="8424936" cy="4105275"/>
              </a:xfrm>
              <a:prstGeom prst="rect">
                <a:avLst/>
              </a:prstGeom>
              <a:blipFill>
                <a:blip r:embed="rId3"/>
                <a:stretch>
                  <a:fillRect l="-15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Google Shape;25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90" y="1393062"/>
            <a:ext cx="8061044" cy="129614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5413259" y="2689206"/>
            <a:ext cx="347922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</a:t>
            </a:r>
            <a:r>
              <a:rPr lang="en-US" sz="105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Stuart J. Russell and Peter </a:t>
            </a:r>
            <a:r>
              <a:rPr lang="en-US" sz="105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5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(4th Edition). Pearson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13ec02e0da_0_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9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Lecture 3. Problem-Solving Agents</a:t>
            </a:r>
            <a:endParaRPr/>
          </a:p>
        </p:txBody>
      </p:sp>
      <p:sp>
        <p:nvSpPr>
          <p:cNvPr id="43" name="Google Shape;43;g113ec02e0da_0_0"/>
          <p:cNvSpPr txBox="1">
            <a:spLocks noGrp="1"/>
          </p:cNvSpPr>
          <p:nvPr>
            <p:ph type="body" idx="1"/>
          </p:nvPr>
        </p:nvSpPr>
        <p:spPr>
          <a:xfrm>
            <a:off x="107504" y="699542"/>
            <a:ext cx="75609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Problem-Solving Agents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are the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Problem-Solving Agents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Examples of Problems, Goals, Elements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Searching for Solutions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■"/>
            </a:pP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 search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Uninformed Search Strategies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■"/>
            </a:pP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Breadth-first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Uniform-cost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Depth-first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Depth-limited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Iterative-deepening search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Informed Search Strategies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■"/>
            </a:pP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A* Search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Heuristic Functions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8-puzzle,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Relaxed problems</a:t>
            </a:r>
            <a:endParaRPr/>
          </a:p>
        </p:txBody>
      </p:sp>
      <p:pic>
        <p:nvPicPr>
          <p:cNvPr id="44" name="Google Shape;44;g113ec02e0da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3038" y="870583"/>
            <a:ext cx="3702350" cy="194421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13ec02e0da_0_0"/>
          <p:cNvSpPr txBox="1"/>
          <p:nvPr/>
        </p:nvSpPr>
        <p:spPr>
          <a:xfrm>
            <a:off x="6041054" y="2571750"/>
            <a:ext cx="302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State-space graph for the two-cell vacuum world</a:t>
            </a:r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" name="Google Shape;46;g113ec02e0d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0112" y="3084622"/>
            <a:ext cx="3154916" cy="163821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g113ec02e0da_0_0"/>
          <p:cNvSpPr txBox="1"/>
          <p:nvPr/>
        </p:nvSpPr>
        <p:spPr>
          <a:xfrm>
            <a:off x="5177350" y="4589373"/>
            <a:ext cx="302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typical instance of the 8-puzzle</a:t>
            </a:r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(5/11)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Google Shape;258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843558"/>
                <a:ext cx="8588108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II. Uniform-cost search</a:t>
                </a:r>
                <a:endParaRPr lang="en-US" dirty="0"/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Expand </a:t>
                </a:r>
                <a:r>
                  <a:rPr lang="en-US" sz="2400" b="0" i="0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least-cost</a:t>
                </a:r>
                <a:r>
                  <a:rPr lang="en-US" sz="2400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unexpanded node</a:t>
                </a:r>
                <a:endParaRPr lang="en-US" dirty="0"/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Implementation: </a:t>
                </a:r>
                <a:r>
                  <a:rPr lang="en-US" sz="2400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queue ordered by path cost </a:t>
                </a:r>
                <a:r>
                  <a:rPr lang="en-US" sz="2400" b="0" i="1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</a:t>
                </a:r>
                <a:r>
                  <a:rPr lang="en-US" sz="2400" b="0" i="0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</a:t>
                </a:r>
                <a:r>
                  <a:rPr lang="en-US" sz="2400" b="0" i="1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rPr lang="en-US" sz="2400" b="0" i="0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lowest first</a:t>
                </a:r>
                <a:endParaRPr lang="en-US" dirty="0"/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Complete? Yes, if step cost ≧ </a:t>
                </a:r>
                <a14:m>
                  <m:oMath xmlns:m="http://schemas.openxmlformats.org/officeDocument/2006/math">
                    <m:r>
                      <a:rPr lang="en-US" sz="24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𝜀</m:t>
                    </m:r>
                  </m:oMath>
                </a14:m>
                <a:endParaRPr lang="en-US" sz="2400" b="0" i="1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742950" lvl="1" indent="-285750">
                  <a:spcBef>
                    <a:spcPts val="480"/>
                  </a:spcBef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Time? # of nodes with </a:t>
                </a:r>
                <a:r>
                  <a:rPr lang="en-US" sz="2400" b="0" i="1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≤ cost of optimal solution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sSup>
                      <m:sSupPr>
                        <m:ctrlPr>
                          <a:rPr lang="ar-AE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ar-AE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ar-AE" altLang="ko-KR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altLang="ko-KR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/</m:t>
                            </m:r>
                            <m:r>
                              <a:rPr lang="en-US" altLang="ko-KR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𝜖</m:t>
                            </m:r>
                          </m:e>
                        </m:d>
                      </m:sup>
                    </m:sSup>
                    <m:r>
                      <a:rPr lang="ar-AE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ar-AE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742950" lvl="1" indent="-285750">
                  <a:spcBef>
                    <a:spcPts val="480"/>
                  </a:spcBef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Space? # of nodes with </a:t>
                </a:r>
                <a:r>
                  <a:rPr lang="en-US" sz="2400" b="0" i="1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≤ cost of optimal solution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sSup>
                      <m:sSupPr>
                        <m:ctrlPr>
                          <a:rPr lang="ar-AE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ar-AE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ar-AE" altLang="ko-KR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altLang="ko-KR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ko-KR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/</m:t>
                            </m:r>
                            <m:r>
                              <a:rPr lang="en-US" altLang="ko-KR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𝜖</m:t>
                            </m:r>
                          </m:e>
                        </m:d>
                      </m:sup>
                    </m:sSup>
                    <m:r>
                      <a:rPr lang="ar-AE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Optimal? Yes, node expanded in order of </a:t>
                </a:r>
                <a:r>
                  <a:rPr lang="en-US" sz="2400" b="0" i="1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</a:t>
                </a:r>
                <a:r>
                  <a:rPr lang="en-US" sz="2400" b="0" i="0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</a:t>
                </a:r>
                <a:r>
                  <a:rPr lang="en-US" sz="2400" b="0" i="1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  <a:r>
                  <a:rPr lang="en-US" sz="2400" b="0" i="0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</a:t>
                </a:r>
                <a:endParaRPr lang="en-US" dirty="0"/>
              </a:p>
              <a:p>
                <a:pPr marL="457200" marR="0" lvl="1" indent="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lang="en-US" sz="2400" b="0" i="1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258" name="Google Shape;258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843558"/>
                <a:ext cx="8588108" cy="4105275"/>
              </a:xfrm>
              <a:prstGeom prst="rect">
                <a:avLst/>
              </a:prstGeom>
              <a:blipFill>
                <a:blip r:embed="rId3"/>
                <a:stretch>
                  <a:fillRect l="-1475" r="-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D11C2C-C436-2A4C-9970-A98588219F8B}"/>
                  </a:ext>
                </a:extLst>
              </p:cNvPr>
              <p:cNvSpPr txBox="1"/>
              <p:nvPr/>
            </p:nvSpPr>
            <p:spPr>
              <a:xfrm>
                <a:off x="5451062" y="4641056"/>
                <a:ext cx="26327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ko-Kore-KR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cost of the optimal solution</a:t>
                </a:r>
                <a:endParaRPr kumimoji="1" lang="ko-Kore-KR" alt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D11C2C-C436-2A4C-9970-A9858821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062" y="4641056"/>
                <a:ext cx="263276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(6/11)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Google Shape;267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843558"/>
                <a:ext cx="8424936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III. Depth-first search (DFS)</a:t>
                </a:r>
                <a:endParaRPr lang="en-US" dirty="0"/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Expand </a:t>
                </a:r>
                <a:r>
                  <a:rPr lang="en-US" sz="2400" b="0" i="0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deepest</a:t>
                </a:r>
                <a:r>
                  <a:rPr lang="en-US" sz="2400" b="0" i="0" u="none" strike="noStrike" cap="none" dirty="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400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node (depth)</a:t>
                </a:r>
                <a:endParaRPr lang="en-US" dirty="0"/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Implementation: </a:t>
                </a:r>
                <a:r>
                  <a:rPr lang="en-US" sz="2400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LIFO queue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i.e., put successors at front</a:t>
                </a:r>
                <a:endParaRPr lang="en-US" dirty="0"/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Complete? No, fails in infinite-depth space with loops</a:t>
                </a:r>
                <a:endParaRPr lang="en-US" dirty="0"/>
              </a:p>
              <a:p>
                <a:pPr marL="1143000" marR="0" lvl="2" indent="-2286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■"/>
                </a:pPr>
                <a:r>
                  <a:rPr lang="en-US" sz="20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Complete in finite space</a:t>
                </a:r>
                <a:endParaRPr lang="en-US" dirty="0"/>
              </a:p>
              <a:p>
                <a:pPr marL="742950" lvl="1" indent="-285750">
                  <a:spcBef>
                    <a:spcPts val="480"/>
                  </a:spcBef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Time?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sSup>
                      <m:sSupPr>
                        <m:ctrlPr>
                          <a:rPr lang="ar-AE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ar-AE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ar-AE" altLang="ko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𝑚</m:t>
                        </m:r>
                      </m:sup>
                    </m:sSup>
                    <m:r>
                      <a:rPr lang="ar-AE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ar-AE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bad if </a:t>
                </a:r>
                <a:r>
                  <a:rPr lang="en-US" sz="2400" b="0" i="1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bigger than </a:t>
                </a:r>
                <a:r>
                  <a:rPr lang="en-US" sz="2400" b="0" i="1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</a:t>
                </a:r>
              </a:p>
              <a:p>
                <a:pPr marL="742950" lvl="1" indent="-285750">
                  <a:spcBef>
                    <a:spcPts val="480"/>
                  </a:spcBef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Space?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𝑏𝑚</m:t>
                    </m:r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742950" marR="0" lvl="1" indent="-28575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Char char="➢"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Optimal? </a:t>
                </a:r>
                <a:r>
                  <a:rPr lang="en-US" sz="2400" b="0" i="0" u="none" strike="noStrike" cap="none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No</a:t>
                </a:r>
                <a:endParaRPr sz="2400" b="0" i="1" u="none" strike="noStrike" cap="none" dirty="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267" name="Google Shape;267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843558"/>
                <a:ext cx="8424936" cy="4105275"/>
              </a:xfrm>
              <a:prstGeom prst="rect">
                <a:avLst/>
              </a:prstGeom>
              <a:blipFill>
                <a:blip r:embed="rId3"/>
                <a:stretch>
                  <a:fillRect l="-1504" b="-4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(7/11)</a:t>
            </a:r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Depth-first search</a:t>
            </a:r>
            <a:endParaRPr/>
          </a:p>
          <a:p>
            <a:pPr marL="457200" marR="0" lvl="1" indent="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824" y="779856"/>
            <a:ext cx="5232460" cy="429994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107504" y="4092193"/>
            <a:ext cx="341987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(8/11)</a:t>
            </a:r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395536" y="627534"/>
            <a:ext cx="8424936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IV. Depth-limited search (DLS)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Depth-first search with </a:t>
            </a:r>
            <a:r>
              <a:rPr lang="en-US" sz="2000" b="0" i="0" u="none" strike="noStrike" cap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limit </a:t>
            </a:r>
            <a:r>
              <a:rPr lang="en-US" sz="2000" b="0" i="1" u="none" strike="noStrike" cap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at depth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have no successor</a:t>
            </a:r>
            <a:endParaRPr dirty="0"/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1904302"/>
            <a:ext cx="7073087" cy="297170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(9/11)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504171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V. Iterative deepening search</a:t>
            </a:r>
            <a:endParaRPr dirty="0"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strategy often </a:t>
            </a:r>
            <a:b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 combination with </a:t>
            </a:r>
            <a:b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 and find the best </a:t>
            </a:r>
            <a:b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limit</a:t>
            </a:r>
            <a:endParaRPr dirty="0"/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4264" y="843558"/>
            <a:ext cx="4089736" cy="392354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3.4  Uninformed Search Strategies (10/11)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Google Shape;299;p3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5536" y="627535"/>
                <a:ext cx="8424936" cy="1944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V. Iterative deepening search</a:t>
                </a:r>
              </a:p>
              <a:p>
                <a:pPr marL="742950" marR="0" lvl="1" indent="-28575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Noto Sans Symbols"/>
                  <a:buChar char="➢"/>
                </a:pPr>
                <a:r>
                  <a:rPr lang="en-US" sz="20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Complete? </a:t>
                </a:r>
                <a:r>
                  <a:rPr lang="en-US" sz="2000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Yes</a:t>
                </a:r>
                <a:endParaRPr lang="en-US" dirty="0"/>
              </a:p>
              <a:p>
                <a:pPr marL="742950" lvl="1" indent="-285750">
                  <a:lnSpc>
                    <a:spcPct val="100000"/>
                  </a:lnSpc>
                  <a:buFont typeface="Noto Sans Symbols"/>
                  <a:buChar char="➢"/>
                </a:pPr>
                <a:r>
                  <a:rPr lang="en-US" sz="20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Time?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u="none" strike="noStrike" cap="none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sz="2000" b="0" i="1" u="none" strike="noStrike" cap="none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𝑑</m:t>
                        </m:r>
                        <m:r>
                          <a:rPr lang="en-US" sz="2000" b="0" i="1" u="none" strike="noStrike" cap="none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altLang="ko-Kore-KR" sz="2000" b="0" i="1" u="none" strike="noStrike" cap="none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ore-KR" sz="2000" b="0" i="1" u="none" strike="noStrike" cap="none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ore-KR" sz="2000" b="0" i="1" u="none" strike="noStrike" cap="none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0</m:t>
                        </m:r>
                      </m:sup>
                    </m:sSup>
                    <m:r>
                      <a:rPr lang="en-US" altLang="ko-Kore-KR" sz="2000" b="0" i="1" u="none" strike="noStrike" cap="none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altLang="ko-Kore-KR" sz="2000" b="0" i="1" u="none" strike="noStrike" cap="none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𝑑</m:t>
                    </m:r>
                    <m:sSup>
                      <m:sSup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1</m:t>
                        </m:r>
                      </m:sup>
                    </m:sSup>
                    <m:r>
                      <a:rPr lang="en-US" altLang="ko-Kore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d>
                      <m:dPr>
                        <m:ctrlP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𝑑</m:t>
                        </m:r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p>
                    </m:sSup>
                    <m:r>
                      <a:rPr lang="en-US" altLang="ko-Kore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+…+</m:t>
                    </m:r>
                    <m:sSup>
                      <m:sSup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𝑑</m:t>
                        </m:r>
                      </m:sup>
                    </m:sSup>
                    <m:r>
                      <a:rPr lang="en-US" altLang="ko-Kore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altLang="ko-Kore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altLang="ko-Kore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sSup>
                      <m:sSup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𝑑</m:t>
                        </m:r>
                      </m:sup>
                    </m:sSup>
                    <m:r>
                      <a:rPr lang="en-US" altLang="ko-Kore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sz="2000" b="0" i="0" u="none" strike="noStrike" cap="none" dirty="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742950" marR="0" lvl="1" indent="-28575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Noto Sans Symbols"/>
                  <a:buChar char="➢"/>
                </a:pPr>
                <a:r>
                  <a:rPr lang="en-US" sz="20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Space? </a:t>
                </a:r>
                <a14:m>
                  <m:oMath xmlns:m="http://schemas.openxmlformats.org/officeDocument/2006/math">
                    <m:r>
                      <a:rPr lang="en-US" sz="2000" b="0" i="1" u="none" strike="noStrike" cap="none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sz="2000" b="0" i="1" u="none" strike="noStrike" cap="none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2000" b="0" i="1" u="none" strike="noStrike" cap="none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𝑏𝑑</m:t>
                    </m:r>
                    <m:r>
                      <a:rPr lang="en-US" sz="2000" b="0" i="1" u="none" strike="noStrike" cap="none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2000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 lang="en-US" dirty="0"/>
              </a:p>
              <a:p>
                <a:pPr marL="742950" marR="0" lvl="1" indent="-28575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Noto Sans Symbols"/>
                  <a:buChar char="➢"/>
                </a:pPr>
                <a:r>
                  <a:rPr lang="en-US" sz="20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Optimal? </a:t>
                </a:r>
                <a:r>
                  <a:rPr lang="en-US" sz="2000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Yes</a:t>
                </a:r>
                <a:r>
                  <a:rPr lang="en-US" sz="20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if step cost = 1</a:t>
                </a:r>
                <a:endParaRPr lang="en-US" sz="2000" b="0" i="1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742950" marR="0" lvl="1" indent="-15875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1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299" name="Google Shape;299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627535"/>
                <a:ext cx="8424936" cy="1944216"/>
              </a:xfrm>
              <a:prstGeom prst="rect">
                <a:avLst/>
              </a:prstGeom>
              <a:blipFill>
                <a:blip r:embed="rId3"/>
                <a:stretch>
                  <a:fillRect l="-1205" t="-2597" b="-38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2" name="Google Shape;30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524" y="3003798"/>
            <a:ext cx="8568952" cy="121586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3.4  Uninformed Search Strategies (11/11)</a:t>
            </a: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of algorithms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107950" algn="l" rtl="0">
              <a:lnSpc>
                <a:spcPct val="12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marR="0" lvl="1" indent="-107950" algn="l" rtl="0">
              <a:lnSpc>
                <a:spcPct val="12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23678"/>
            <a:ext cx="9144000" cy="215660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4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539552" y="2067694"/>
            <a:ext cx="712879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3.5. Informed Search Strategies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3.5  Informed Search Strategies (1/7)</a:t>
            </a:r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Best-first search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Idea: use an </a:t>
            </a:r>
            <a:r>
              <a:rPr lang="en-US" sz="24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function 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node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desirable unexpanded node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Implement: </a:t>
            </a:r>
            <a:r>
              <a:rPr lang="en-US" sz="24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queue sorted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decreasing order of desirability </a:t>
            </a:r>
            <a:endParaRPr/>
          </a:p>
          <a:p>
            <a:pPr marL="742950" marR="0" lvl="1" indent="-28575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cases: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lang="en-US" sz="20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search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</a:pPr>
            <a:r>
              <a:rPr lang="en-US" sz="20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A* search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3.5  Informed Search Strategies (2/7)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search</a:t>
            </a:r>
            <a:endParaRPr dirty="0"/>
          </a:p>
          <a:p>
            <a:pPr marL="742950" marR="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function 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000" b="0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 b="0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1143000" marR="0" lvl="2" indent="-22860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 of cost from </a:t>
            </a:r>
            <a:r>
              <a:rPr lang="en-US" sz="1800" b="0" i="1" u="none" strike="noStrike" cap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the closest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 dirty="0"/>
          </a:p>
          <a:p>
            <a:pPr marL="742950" marR="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search expands the node that appears to be closest to goal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38" y="2647483"/>
            <a:ext cx="2865394" cy="3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6706" y="2605462"/>
            <a:ext cx="4643456" cy="83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109" y="3386991"/>
            <a:ext cx="4179646" cy="113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9181" y="3438934"/>
            <a:ext cx="4108602" cy="15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/>
          <p:nvPr/>
        </p:nvSpPr>
        <p:spPr>
          <a:xfrm>
            <a:off x="3735288" y="2684855"/>
            <a:ext cx="288032" cy="2515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AB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4426452" y="3834554"/>
            <a:ext cx="288032" cy="2515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AB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36;p36">
            <a:extLst>
              <a:ext uri="{FF2B5EF4-FFF2-40B4-BE49-F238E27FC236}">
                <a16:creationId xmlns:a16="http://schemas.microsoft.com/office/drawing/2014/main" id="{6CDBCCD7-1F68-744B-80DB-A7AB4B98CAFA}"/>
              </a:ext>
            </a:extLst>
          </p:cNvPr>
          <p:cNvSpPr/>
          <p:nvPr/>
        </p:nvSpPr>
        <p:spPr>
          <a:xfrm>
            <a:off x="4081909" y="3242643"/>
            <a:ext cx="288032" cy="2515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AB2BA"/>
          </a:solidFill>
          <a:ln>
            <a:noFill/>
          </a:ln>
          <a:scene3d>
            <a:camera prst="orthographicFront">
              <a:rot lat="0" lon="0" rev="13500000"/>
            </a:camera>
            <a:lightRig rig="threePt" dir="t"/>
          </a:scene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Problem-Solving Agents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2"/>
          <p:cNvSpPr txBox="1">
            <a:spLocks noGrp="1"/>
          </p:cNvSpPr>
          <p:nvPr>
            <p:ph type="body" idx="1"/>
          </p:nvPr>
        </p:nvSpPr>
        <p:spPr>
          <a:xfrm>
            <a:off x="107504" y="771550"/>
            <a:ext cx="8856984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None/>
            </a:pPr>
            <a:r>
              <a:rPr lang="en-US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Reflex agents</a:t>
            </a:r>
            <a:endParaRPr/>
          </a:p>
          <a:p>
            <a:pPr marL="28575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None/>
            </a:pPr>
            <a:r>
              <a:rPr lang="en-US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Goal-based agents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Consider future actions and the desirability of their outcomes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Problem-solving agents (Chapter 3)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Atomic representation (of states)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Planning agents (Chapter 11)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Factored or structured representation</a:t>
            </a:r>
            <a:endParaRPr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None/>
            </a:pPr>
            <a:r>
              <a:rPr lang="en-US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Problem-solving agents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lecture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Problems, solutions, search algorithms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Uninformed search algorithms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Informed search algorithms</a:t>
            </a:r>
            <a:endParaRPr/>
          </a:p>
          <a:p>
            <a:pPr marL="74295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None/>
            </a:pPr>
            <a:r>
              <a:rPr lang="en-US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3.5  Informed Search Strategies (3/7)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Google Shape;343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Greedy search</a:t>
                </a:r>
                <a:endParaRPr lang="en-US" dirty="0"/>
              </a:p>
              <a:p>
                <a:pPr marL="914400" lvl="1" indent="-38100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Complete? No–can get stuck in loops,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SzPts val="2400"/>
                  <a:buNone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       </a:t>
                </a:r>
                <a:r>
                  <a:rPr lang="en-US" sz="2400" b="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e.g., Iasi → </a:t>
                </a:r>
                <a:r>
                  <a:rPr lang="en-US" sz="2400" b="0" dirty="0" err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Neamt</a:t>
                </a:r>
                <a:r>
                  <a:rPr lang="en-US" sz="2400" b="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→ Iasi → </a:t>
                </a:r>
                <a:r>
                  <a:rPr lang="en-US" sz="2400" b="0" dirty="0" err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Neamt</a:t>
                </a:r>
                <a:r>
                  <a:rPr lang="en-US" sz="2400" b="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→ …</a:t>
                </a: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Complete? in finite space with repeated-state checking</a:t>
                </a: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Time?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sSup>
                      <m:sSupPr>
                        <m:ctrlPr>
                          <a:rPr lang="en-US" altLang="ko-Kore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ore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ore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but a good heuristic can give dramatic improvement</a:t>
                </a:r>
              </a:p>
              <a:p>
                <a:pPr lvl="1" indent="-381000">
                  <a:lnSpc>
                    <a:spcPct val="115000"/>
                  </a:lnSpc>
                  <a:spcBef>
                    <a:spcPts val="0"/>
                  </a:spcBef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Space? </a:t>
                </a:r>
                <a14:m>
                  <m:oMath xmlns:m="http://schemas.openxmlformats.org/officeDocument/2006/math">
                    <m:r>
                      <a:rPr lang="en-US" altLang="ko-Kore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𝑂</m:t>
                    </m:r>
                    <m:r>
                      <a:rPr lang="en-US" altLang="ko-Kore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sSup>
                      <m:sSupPr>
                        <m:ctrlPr>
                          <a:rPr lang="en-US" altLang="ko-Kore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ore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𝑏</m:t>
                        </m:r>
                      </m:e>
                      <m:sup>
                        <m:r>
                          <a:rPr lang="en-US" altLang="ko-Kore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𝑚</m:t>
                        </m:r>
                      </m:sup>
                    </m:sSup>
                    <m:r>
                      <a:rPr lang="en-US" altLang="ko-Kore-KR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keeps all nodes in memory</a:t>
                </a: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Optimal?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No</a:t>
                </a:r>
                <a:endParaRPr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343" name="Google Shape;343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blipFill>
                <a:blip r:embed="rId3"/>
                <a:stretch>
                  <a:fillRect l="-15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3.5  Informed Search Strategies (4/7)</a:t>
            </a:r>
            <a:endParaRPr/>
          </a:p>
        </p:txBody>
      </p:sp>
      <p:sp>
        <p:nvSpPr>
          <p:cNvPr id="351" name="Google Shape;351;p38"/>
          <p:cNvSpPr/>
          <p:nvPr/>
        </p:nvSpPr>
        <p:spPr>
          <a:xfrm rot="5400000">
            <a:off x="5796136" y="3507854"/>
            <a:ext cx="432048" cy="1872208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38"/>
          <p:cNvSpPr/>
          <p:nvPr/>
        </p:nvSpPr>
        <p:spPr>
          <a:xfrm rot="5400000">
            <a:off x="3352713" y="3025011"/>
            <a:ext cx="380909" cy="2844316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1240534" y="4619912"/>
            <a:ext cx="6671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7092280" y="4587974"/>
            <a:ext cx="683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Google Shape;355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A* search</a:t>
                </a:r>
                <a:endParaRPr lang="en-US" dirty="0"/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Idea: avoid expanding paths that are already expensive</a:t>
                </a: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Evaluation function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𝑔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1371600" lvl="2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■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𝑔</m:t>
                    </m:r>
                    <m:d>
                      <m:dPr>
                        <m:ctrlP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𝑛</m:t>
                        </m:r>
                      </m:e>
                    </m:d>
                    <m:r>
                      <a:rPr lang="ar-AE" sz="20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=</m:t>
                    </m:r>
                  </m:oMath>
                </a14:m>
                <a:r>
                  <a:rPr lang="ar-AE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cost so far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to reach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</m:oMath>
                </a14:m>
                <a:endParaRPr lang="en-US" sz="2000" i="1" dirty="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2" indent="-381000">
                  <a:lnSpc>
                    <a:spcPct val="115000"/>
                  </a:lnSpc>
                  <a:spcBef>
                    <a:spcPts val="0"/>
                  </a:spcBef>
                  <a:buSzPts val="2400"/>
                  <a:buFont typeface="Times New Roman"/>
                  <a:buChar char="■"/>
                </a:pPr>
                <a14:m>
                  <m:oMath xmlns:m="http://schemas.openxmlformats.org/officeDocument/2006/math">
                    <m:r>
                      <a:rPr lang="en-US" altLang="ko-Kore-KR" sz="2000" b="0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d>
                      <m:dPr>
                        <m:ctrlPr>
                          <a:rPr lang="ar-AE" altLang="ko-Kore-KR" sz="2000" i="1" dirty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ar-AE" altLang="ko-Kore-KR" sz="2000" i="1" dirty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𝑛</m:t>
                        </m:r>
                      </m:e>
                    </m:d>
                    <m:r>
                      <a:rPr lang="ar-AE" altLang="ko-Kore-KR" sz="2000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estimated cost 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to goal</a:t>
                </a: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</m:oMath>
                </a14:m>
                <a:endParaRPr lang="en-US" sz="2000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2" indent="-381000">
                  <a:lnSpc>
                    <a:spcPct val="115000"/>
                  </a:lnSpc>
                  <a:spcBef>
                    <a:spcPts val="0"/>
                  </a:spcBef>
                  <a:buSzPts val="2400"/>
                  <a:buFont typeface="Times New Roman"/>
                  <a:buChar char="■"/>
                </a:pPr>
                <a14:m>
                  <m:oMath xmlns:m="http://schemas.openxmlformats.org/officeDocument/2006/math">
                    <m:r>
                      <a:rPr lang="en-US" altLang="ko-Kore-KR" sz="2000" b="0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𝑓</m:t>
                    </m:r>
                    <m:d>
                      <m:dPr>
                        <m:ctrlPr>
                          <a:rPr lang="ar-AE" altLang="ko-Kore-KR" sz="2000" i="1" dirty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ar-AE" altLang="ko-Kore-KR" sz="2000" i="1" dirty="0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𝑛</m:t>
                        </m:r>
                      </m:e>
                    </m:d>
                    <m:r>
                      <a:rPr lang="ar-AE" altLang="ko-Kore-KR" sz="2000" i="1" dirty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= 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estimated total cost of path through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to goal</a:t>
                </a:r>
              </a:p>
              <a:p>
                <a:pPr lvl="1" indent="-381000">
                  <a:lnSpc>
                    <a:spcPct val="115000"/>
                  </a:lnSpc>
                  <a:spcBef>
                    <a:spcPts val="0"/>
                  </a:spcBef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A* search uses an </a:t>
                </a:r>
                <a:r>
                  <a:rPr lang="en-US" sz="24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admissible heuristic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𝑛</m:t>
                        </m:r>
                      </m:e>
                    </m:d>
                    <m:r>
                      <a:rPr lang="en-US" altLang="ko-KR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≤</m:t>
                    </m:r>
                    <m:r>
                      <a:rPr lang="en-US" altLang="ko-KR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altLang="ko-KR" i="1" baseline="30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∗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533400" lvl="1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355" name="Google Shape;355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blipFill>
                <a:blip r:embed="rId3"/>
                <a:stretch>
                  <a:fillRect l="-1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B26F6B0-CB81-CF44-AFAA-2DD21EC35D5D}"/>
                  </a:ext>
                </a:extLst>
              </p:cNvPr>
              <p:cNvSpPr/>
              <p:nvPr/>
            </p:nvSpPr>
            <p:spPr>
              <a:xfrm>
                <a:off x="3209747" y="3851373"/>
                <a:ext cx="7800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𝑔</m:t>
                      </m:r>
                      <m:r>
                        <a:rPr lang="en-US" altLang="ko-Kore-KR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(</m:t>
                      </m:r>
                      <m:r>
                        <a:rPr lang="en-US" altLang="ko-Kore-KR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𝑛</m:t>
                      </m:r>
                      <m:r>
                        <a:rPr lang="en-US" altLang="ko-Kore-KR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)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B26F6B0-CB81-CF44-AFAA-2DD21EC35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747" y="3851373"/>
                <a:ext cx="780085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D73ED99-1419-8447-B7B8-A8FF5D612FA5}"/>
                  </a:ext>
                </a:extLst>
              </p:cNvPr>
              <p:cNvSpPr/>
              <p:nvPr/>
            </p:nvSpPr>
            <p:spPr>
              <a:xfrm>
                <a:off x="5684350" y="3852415"/>
                <a:ext cx="7656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h</m:t>
                      </m:r>
                      <m:r>
                        <a:rPr lang="en-US" altLang="ko-Kore-KR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(</m:t>
                      </m:r>
                      <m:r>
                        <a:rPr lang="en-US" altLang="ko-Kore-KR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𝑛</m:t>
                      </m:r>
                      <m:r>
                        <a:rPr lang="en-US" altLang="ko-Kore-KR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)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D73ED99-1419-8447-B7B8-A8FF5D612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350" y="3852415"/>
                <a:ext cx="765658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6729B1A-CE9A-4D43-89C8-4CE00A25C16A}"/>
                  </a:ext>
                </a:extLst>
              </p:cNvPr>
              <p:cNvSpPr/>
              <p:nvPr/>
            </p:nvSpPr>
            <p:spPr>
              <a:xfrm>
                <a:off x="4833817" y="4584280"/>
                <a:ext cx="4070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𝑛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6729B1A-CE9A-4D43-89C8-4CE00A25C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17" y="4584280"/>
                <a:ext cx="4070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3EA3EE2-CFBE-094D-B6C5-D40C2863011C}"/>
                  </a:ext>
                </a:extLst>
              </p:cNvPr>
              <p:cNvSpPr/>
              <p:nvPr/>
            </p:nvSpPr>
            <p:spPr>
              <a:xfrm>
                <a:off x="6713259" y="4571808"/>
                <a:ext cx="528991" cy="425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altLang="ko-Kore-KR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𝑛</m:t>
                          </m:r>
                        </m:e>
                        <m:sub>
                          <m:r>
                            <a:rPr lang="en-US" altLang="ko-Kore-KR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3EA3EE2-CFBE-094D-B6C5-D40C28630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259" y="4571808"/>
                <a:ext cx="528991" cy="425053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2EFB3F1-55A0-C94E-AA0E-86887002C723}"/>
                  </a:ext>
                </a:extLst>
              </p:cNvPr>
              <p:cNvSpPr/>
              <p:nvPr/>
            </p:nvSpPr>
            <p:spPr>
              <a:xfrm>
                <a:off x="1879792" y="4559337"/>
                <a:ext cx="5223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altLang="ko-Kore-KR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𝑛</m:t>
                          </m:r>
                        </m:e>
                        <m:sub>
                          <m:r>
                            <a:rPr lang="en-US" altLang="ko-Kore-KR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2EFB3F1-55A0-C94E-AA0E-86887002C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92" y="4559337"/>
                <a:ext cx="52232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3.5  Informed Search Strategies (5/7)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Google Shape;366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A* search</a:t>
                </a:r>
                <a:endParaRPr lang="en-US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Complete? Yes, unless there are infinitely many nodes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 ≤ 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𝐺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Time? Exponential in [relative error in </a:t>
                </a:r>
                <a:r>
                  <a:rPr lang="en-US" sz="2400" i="1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</a:t>
                </a: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× length of soln.]</a:t>
                </a: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Space? Keeps all nodes in memory</a:t>
                </a:r>
              </a:p>
              <a:p>
                <a:pPr lvl="1" indent="-381000">
                  <a:lnSpc>
                    <a:spcPct val="115000"/>
                  </a:lnSpc>
                  <a:spcBef>
                    <a:spcPts val="0"/>
                  </a:spcBef>
                  <a:buSzPts val="2400"/>
                  <a:buFont typeface="Times New Roman"/>
                  <a:buChar char="➢"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Optimal? </a:t>
                </a:r>
                <a:r>
                  <a:rPr lang="en-US" sz="24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Yes</a:t>
                </a: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—cannot expand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ore-KR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ar-AE" altLang="ko-Kore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𝑓</m:t>
                        </m:r>
                      </m:e>
                      <m:sub>
                        <m:r>
                          <a:rPr lang="en-US" altLang="ko-Kore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𝑖</m:t>
                        </m:r>
                        <m:r>
                          <a:rPr lang="en-US" altLang="ko-Kore-KR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+1</m:t>
                        </m:r>
                      </m:sub>
                    </m:sSub>
                  </m:oMath>
                </a14:m>
                <a:r>
                  <a:rPr lang="ar-AE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ore-KR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ar-AE" altLang="ko-Kore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𝑓</m:t>
                        </m:r>
                      </m:e>
                      <m:sub>
                        <m:r>
                          <a:rPr lang="en-US" altLang="ko-Kore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is finished</a:t>
                </a:r>
                <a:endParaRPr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366" name="Google Shape;366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blipFill>
                <a:blip r:embed="rId3"/>
                <a:stretch>
                  <a:fillRect l="-1504" r="-12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3.5  Informed Search Strategies (6/7)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Google Shape;374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59025" y="684875"/>
                <a:ext cx="857220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Conditions for optimality: Admissibility and consistency</a:t>
                </a:r>
                <a:endParaRPr lang="en-US" sz="2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first condition for optimality is that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be an </a:t>
                </a: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admissible heuristic</a:t>
                </a:r>
                <a:r>
                  <a:rPr lang="en-US" sz="2000" b="1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</a:t>
                </a: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which 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never overestimates </a:t>
                </a: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cost to reach the goal.</a:t>
                </a:r>
              </a:p>
              <a:p>
                <a:pPr lvl="2" indent="-368300">
                  <a:lnSpc>
                    <a:spcPct val="115000"/>
                  </a:lnSpc>
                  <a:spcBef>
                    <a:spcPts val="0"/>
                  </a:spcBef>
                  <a:buSzPts val="2200"/>
                  <a:buFont typeface="Times New Roman"/>
                  <a:buChar char="■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𝑛</m:t>
                        </m:r>
                      </m:e>
                    </m:d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≤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600" i="1" baseline="30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∗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𝑛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1371600" lvl="2" indent="-3683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Times New Roman"/>
                  <a:buChar char="■"/>
                </a:pPr>
                <a:r>
                  <a:rPr lang="en-US" sz="16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Admissible heuristics are by nature </a:t>
                </a:r>
                <a:r>
                  <a:rPr lang="en-US" sz="1600" i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optimistic</a:t>
                </a:r>
                <a:r>
                  <a:rPr lang="en-US" sz="1600" i="1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6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because they think the cost of solving the problem is less than it actually is.</a:t>
                </a: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 second, slightly stronger condition is </a:t>
                </a: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consistency</a:t>
                </a: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(or </a:t>
                </a: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monotonicity</a:t>
                </a: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 is required for applications of A* to graph search.</a:t>
                </a:r>
              </a:p>
              <a:p>
                <a:pPr marL="1371600" lvl="2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■"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 ≤ 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𝑐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 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 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’) + 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’)</m:t>
                    </m:r>
                  </m:oMath>
                </a14:m>
                <a:endParaRPr lang="en-US" sz="1800" dirty="0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1371600" lvl="2" indent="-3683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Times New Roman"/>
                  <a:buChar char="■"/>
                </a:pPr>
                <a:r>
                  <a:rPr lang="en-US" sz="16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 heuristic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consistent if the estimated cost of reaching the goal from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no greater than the step cost of getting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plus the estimated cost of reaching the goal from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endParaRPr sz="2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374" name="Google Shape;374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9025" y="684875"/>
                <a:ext cx="8572200" cy="4105200"/>
              </a:xfrm>
              <a:prstGeom prst="rect">
                <a:avLst/>
              </a:prstGeom>
              <a:blipFill>
                <a:blip r:embed="rId3"/>
                <a:stretch>
                  <a:fillRect l="-1185" r="-1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3.5  Informed Search Strategies (7/7)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Google Shape;380;p4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3528" y="771550"/>
                <a:ext cx="8640960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Optimality of A*</a:t>
                </a:r>
                <a:endParaRPr dirty="0"/>
              </a:p>
              <a:p>
                <a:pPr marL="742950" marR="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Char char="➢"/>
                </a:pPr>
                <a:r>
                  <a:rPr lang="en-US" sz="16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A* has the following properties:</a:t>
                </a:r>
                <a:endParaRPr dirty="0"/>
              </a:p>
              <a:p>
                <a:pPr marL="1143000" marR="0" lvl="2" indent="-22860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■"/>
                </a:pPr>
                <a:r>
                  <a:rPr lang="en-US" sz="1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tree search version of A* is optimal if </a:t>
                </a:r>
                <a14:m>
                  <m:oMath xmlns:m="http://schemas.openxmlformats.org/officeDocument/2006/math">
                    <m:r>
                      <a:rPr lang="en-US" sz="14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4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4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4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1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admissible, while the graph-search version is optimal if </a:t>
                </a:r>
                <a14:m>
                  <m:oMath xmlns:m="http://schemas.openxmlformats.org/officeDocument/2006/math">
                    <m:r>
                      <a:rPr lang="en-US" sz="14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4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4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4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14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consistent. </a:t>
                </a:r>
                <a:endParaRPr dirty="0"/>
              </a:p>
              <a:p>
                <a:pPr marL="742950" marR="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Char char="➢"/>
                </a:pPr>
                <a:r>
                  <a:rPr lang="en-US" sz="16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We show the consistency of A* in two steps. </a:t>
                </a:r>
                <a:endParaRPr dirty="0"/>
              </a:p>
              <a:p>
                <a:pPr marL="742950" marR="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Char char="➢"/>
                </a:pPr>
                <a:r>
                  <a:rPr lang="en-US" sz="1600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1:</a:t>
                </a:r>
                <a:r>
                  <a:rPr lang="en-US" sz="16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6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16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consistent, then the value of </a:t>
                </a:r>
                <a14:m>
                  <m:oMath xmlns:m="http://schemas.openxmlformats.org/officeDocument/2006/math">
                    <m:r>
                      <a:rPr lang="en-US" sz="16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𝑓</m:t>
                    </m:r>
                    <m:r>
                      <a:rPr lang="en-US" sz="16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16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along any path are nondecreasing. </a:t>
                </a:r>
                <a:endParaRPr dirty="0"/>
              </a:p>
              <a:p>
                <a:pPr marL="1143000" marR="0" lvl="2" indent="-228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B050"/>
                  </a:buClr>
                  <a:buSzPts val="2000"/>
                  <a:buFont typeface="Arial"/>
                  <a:buChar char="■"/>
                </a:pPr>
                <a14:m>
                  <m:oMath xmlns:m="http://schemas.openxmlformats.org/officeDocument/2006/math"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𝑔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’) = 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𝑔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 + 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𝑐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 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 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’)</m:t>
                    </m:r>
                  </m:oMath>
                </a14:m>
                <a:endParaRPr sz="1600" dirty="0"/>
              </a:p>
              <a:p>
                <a:pPr marL="1143000" marR="0" lvl="2" indent="-228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C00000"/>
                  </a:buClr>
                  <a:buSzPts val="2000"/>
                  <a:buFont typeface="Arial"/>
                  <a:buChar char="■"/>
                </a:pPr>
                <a14:m>
                  <m:oMath xmlns:m="http://schemas.openxmlformats.org/officeDocument/2006/math">
                    <m:r>
                      <a:rPr lang="en-US" sz="1600" b="0" i="1" u="none" strike="noStrike" cap="none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𝑓</m:t>
                    </m:r>
                    <m:r>
                      <a:rPr lang="en-US" sz="1600" b="0" i="1" u="none" strike="noStrike" cap="none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’) = </m:t>
                    </m:r>
                    <m:r>
                      <a:rPr lang="en-US" sz="1600" b="0" i="1" u="none" strike="noStrike" cap="none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𝑔</m:t>
                    </m:r>
                    <m:r>
                      <a:rPr lang="en-US" sz="1600" b="0" i="1" u="none" strike="noStrike" cap="none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’) + 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’) =  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𝑔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 + 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𝑐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 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𝑎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, 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’) + 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’) ≧ 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𝑔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 + 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 = 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𝑓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sz="1600" b="0" i="1" u="none" strike="noStrike" cap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) </m:t>
                    </m:r>
                  </m:oMath>
                </a14:m>
                <a:endParaRPr sz="1600" dirty="0"/>
              </a:p>
              <a:p>
                <a:pPr marL="742950" marR="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Char char="➢"/>
                </a:pPr>
                <a:r>
                  <a:rPr lang="en-US" sz="1600" b="0" i="0" u="none" strike="noStrike" cap="none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2: </a:t>
                </a:r>
                <a:r>
                  <a:rPr lang="en-US" sz="16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Whenever A* selects a node </a:t>
                </a:r>
                <a14:m>
                  <m:oMath xmlns:m="http://schemas.openxmlformats.org/officeDocument/2006/math">
                    <m:r>
                      <a:rPr lang="en-US" sz="16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</m:oMath>
                </a14:m>
                <a:r>
                  <a:rPr lang="en-US" sz="1600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for expansion, the optimal path to that node has been found. </a:t>
                </a:r>
                <a:endParaRPr dirty="0"/>
              </a:p>
              <a:p>
                <a:pPr marL="1143000" marR="0" lvl="2" indent="-241300" algn="l" rtl="0">
                  <a:lnSpc>
                    <a:spcPct val="10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■"/>
                </a:pPr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Were this not the case, there would have to be another frontier node </a:t>
                </a:r>
                <a14:m>
                  <m:oMath xmlns:m="http://schemas.openxmlformats.org/officeDocument/2006/math">
                    <m:r>
                      <a:rPr lang="en-US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</m:t>
                    </m:r>
                  </m:oMath>
                </a14:m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on the optimal path from the start node to </a:t>
                </a:r>
                <a14:m>
                  <m:oMath xmlns:m="http://schemas.openxmlformats.org/officeDocument/2006/math">
                    <m:r>
                      <a:rPr lang="en-US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</m:oMath>
                </a14:m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(because </a:t>
                </a:r>
                <a14:m>
                  <m:oMath xmlns:m="http://schemas.openxmlformats.org/officeDocument/2006/math">
                    <m:r>
                      <a:rPr lang="en-US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𝑓</m:t>
                    </m:r>
                  </m:oMath>
                </a14:m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nondecreasing along any path) </a:t>
                </a:r>
                <a14:m>
                  <m:oMath xmlns:m="http://schemas.openxmlformats.org/officeDocument/2006/math">
                    <m:r>
                      <a:rPr lang="en-US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’</m:t>
                    </m:r>
                  </m:oMath>
                </a14:m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would have lower </a:t>
                </a:r>
                <a14:m>
                  <m:oMath xmlns:m="http://schemas.openxmlformats.org/officeDocument/2006/math">
                    <m:r>
                      <a:rPr lang="en-US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𝑓</m:t>
                    </m:r>
                  </m:oMath>
                </a14:m>
                <a:r>
                  <a:rPr lang="en-US" b="0" i="1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-</a:t>
                </a:r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cost than </a:t>
                </a:r>
                <a14:m>
                  <m:oMath xmlns:m="http://schemas.openxmlformats.org/officeDocument/2006/math">
                    <m:r>
                      <a:rPr lang="en-US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</m:oMath>
                </a14:m>
                <a:r>
                  <a:rPr lang="en-US" b="0" i="0" u="none" strike="noStrike" cap="none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and would have been selected first. </a:t>
                </a:r>
                <a:endParaRPr dirty="0"/>
              </a:p>
              <a:p>
                <a:pPr marL="1143000" marR="0" lvl="2" indent="-101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380" name="Google Shape;380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3528" y="771550"/>
                <a:ext cx="8640960" cy="4105275"/>
              </a:xfrm>
              <a:prstGeom prst="rect">
                <a:avLst/>
              </a:prstGeom>
              <a:blipFill>
                <a:blip r:embed="rId3"/>
                <a:stretch>
                  <a:fillRect l="-1466" t="-15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1" name="Google Shape;381;p41"/>
          <p:cNvSpPr/>
          <p:nvPr/>
        </p:nvSpPr>
        <p:spPr>
          <a:xfrm>
            <a:off x="5039222" y="881289"/>
            <a:ext cx="316060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3997" b="-199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2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539552" y="2067694"/>
            <a:ext cx="712879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3.6. Heuristic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3.6  Heuristic Functions (1/3)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4" name="Google Shape;39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4893" y="1688246"/>
            <a:ext cx="3959876" cy="205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Google Shape;396;p4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60400" y="771525"/>
                <a:ext cx="837390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700"/>
                  </a:spcBef>
                  <a:spcAft>
                    <a:spcPts val="0"/>
                  </a:spcAft>
                  <a:buSzPts val="2400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Example: the 8-puzzle</a:t>
                </a:r>
                <a:endParaRPr lang="en-US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altLang="ko-Kore-KR" sz="2400" dirty="0">
                    <a:solidFill>
                      <a:schemeClr val="dk1"/>
                    </a:solidFill>
                    <a:latin typeface="Cambria Math" panose="02040503050406030204" pitchFamily="18" charset="0"/>
                    <a:cs typeface="Times New Roman"/>
                    <a:sym typeface="Times New Roman"/>
                  </a:rPr>
                  <a:t>Two heuristics:</a:t>
                </a:r>
              </a:p>
              <a:p>
                <a:pPr marL="533400" lvl="1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ore-KR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ar-AE" altLang="ko-Kore-KR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h</m:t>
                        </m:r>
                      </m:e>
                      <m:sub>
                        <m:r>
                          <a:rPr lang="en-US" altLang="ko-Kore-KR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1</m:t>
                        </m:r>
                      </m:sub>
                    </m:sSub>
                    <m:r>
                      <a:rPr lang="en-US" altLang="ko-Kore-KR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altLang="ko-Kore-KR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altLang="ko-Kore-KR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ar-AE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number of misplaced tiles</a:t>
                </a:r>
              </a:p>
              <a:p>
                <a:pPr marL="533400" lvl="1" indent="0">
                  <a:lnSpc>
                    <a:spcPct val="115000"/>
                  </a:lnSpc>
                  <a:spcBef>
                    <a:spcPts val="0"/>
                  </a:spcBef>
                  <a:buSzPts val="24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ar-AE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h</m:t>
                        </m:r>
                      </m:e>
                      <m:sub>
                        <m:r>
                          <a:rPr lang="en-US" altLang="ko-Kore-KR" sz="24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b>
                    </m:sSub>
                    <m:r>
                      <a:rPr lang="en-US" altLang="ko-Kore-KR" sz="2400" i="1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altLang="ko-Kore-KR" sz="2400" i="1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altLang="ko-Kore-KR" sz="2400" i="1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= total Manhattan distance</a:t>
                </a:r>
              </a:p>
              <a:p>
                <a:pPr marL="91440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SzPts val="2400"/>
                  <a:buNone/>
                </a:pPr>
                <a:endParaRPr lang="en-US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1" indent="-381000">
                  <a:lnSpc>
                    <a:spcPct val="115000"/>
                  </a:lnSpc>
                  <a:spcBef>
                    <a:spcPts val="600"/>
                  </a:spcBef>
                  <a:buSzPts val="2400"/>
                  <a:buFont typeface="Times New Roman"/>
                  <a:buChar char="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ar-AE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h</m:t>
                        </m:r>
                      </m:e>
                      <m:sub>
                        <m:r>
                          <a:rPr lang="en-US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altLang="ko-Kore-KR" sz="24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𝑆</m:t>
                        </m:r>
                      </m:e>
                    </m:d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8</m:t>
                    </m:r>
                  </m:oMath>
                </a14:m>
                <a:endParaRPr lang="en-US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1" indent="-381000">
                  <a:lnSpc>
                    <a:spcPct val="115000"/>
                  </a:lnSpc>
                  <a:spcBef>
                    <a:spcPts val="0"/>
                  </a:spcBef>
                  <a:buSzPts val="2400"/>
                  <a:buFont typeface="Times New Roman"/>
                  <a:buChar char="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ar-AE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h</m:t>
                        </m:r>
                      </m:e>
                      <m:sub>
                        <m:r>
                          <a:rPr lang="en-US" altLang="ko-Kore-KR" sz="2400" b="0" i="1" smtClean="0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altLang="ko-Kore-KR" sz="2400" i="1"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𝑛</m:t>
                        </m:r>
                      </m:e>
                    </m:d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3</m:t>
                    </m:r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1</m:t>
                    </m:r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2</m:t>
                    </m:r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2</m:t>
                    </m:r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2</m:t>
                    </m:r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3</m:t>
                    </m:r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3</m:t>
                    </m:r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2</m:t>
                    </m:r>
                    <m:r>
                      <a:rPr lang="en-US" altLang="ko-Kore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=1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8</m:t>
                    </m:r>
                  </m:oMath>
                </a14:m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396" name="Google Shape;39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0400" y="771525"/>
                <a:ext cx="8373900" cy="4105200"/>
              </a:xfrm>
              <a:prstGeom prst="rect">
                <a:avLst/>
              </a:prstGeom>
              <a:blipFill>
                <a:blip r:embed="rId4"/>
                <a:stretch>
                  <a:fillRect l="-15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3.6  Heuristic Functions (2/3)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6916" y="2262856"/>
            <a:ext cx="3304921" cy="15841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Google Shape;408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5050" y="727475"/>
                <a:ext cx="837390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700"/>
                  </a:spcBef>
                  <a:spcAft>
                    <a:spcPts val="0"/>
                  </a:spcAft>
                  <a:buSzPts val="2400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Example: the 8-puzzle</a:t>
                </a:r>
                <a:endParaRPr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Dominance</a:t>
                </a:r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2" indent="-381000">
                  <a:lnSpc>
                    <a:spcPct val="115000"/>
                  </a:lnSpc>
                  <a:spcBef>
                    <a:spcPts val="0"/>
                  </a:spcBef>
                  <a:buSzPts val="2400"/>
                  <a:buFont typeface="Times New Roman"/>
                  <a:buChar char="■"/>
                </a:pPr>
                <a:r>
                  <a:rPr lang="en-US" sz="1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dominates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imes New Roman"/>
                  <a:buChar char="➢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Typical search costs:</a:t>
                </a:r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0" indent="0" algn="l" rtl="0">
                  <a:lnSpc>
                    <a:spcPct val="115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None/>
                </a:pPr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0" indent="0" algn="l" rtl="0">
                  <a:lnSpc>
                    <a:spcPct val="115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None/>
                </a:pPr>
                <a:endParaRPr sz="2000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0" indent="0" algn="l" rtl="0">
                  <a:lnSpc>
                    <a:spcPct val="115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None/>
                </a:pPr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1" indent="-381000">
                  <a:lnSpc>
                    <a:spcPct val="115000"/>
                  </a:lnSpc>
                  <a:spcBef>
                    <a:spcPts val="500"/>
                  </a:spcBef>
                  <a:buSzPts val="2400"/>
                  <a:buFont typeface="Times New Roman"/>
                  <a:buChar char="➢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Given any admissible heuristics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0" indent="0">
                  <a:lnSpc>
                    <a:spcPct val="115000"/>
                  </a:lnSpc>
                  <a:spcBef>
                    <a:spcPts val="5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b="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is also admissible and dominates</a:t>
                </a:r>
                <a:r>
                  <a:rPr lang="en-US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endParaRPr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408" name="Google Shape;408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5050" y="727475"/>
                <a:ext cx="8373900" cy="4105200"/>
              </a:xfrm>
              <a:prstGeom prst="rect">
                <a:avLst/>
              </a:prstGeom>
              <a:blipFill>
                <a:blip r:embed="rId4"/>
                <a:stretch>
                  <a:fillRect l="-15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3" name="Google Shape;41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8088" y="4178116"/>
            <a:ext cx="2466800" cy="2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3.6  Heuristic Functions (3/3)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Google Shape;420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5050" y="727475"/>
                <a:ext cx="837390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700"/>
                  </a:spcBef>
                  <a:spcAft>
                    <a:spcPts val="0"/>
                  </a:spcAft>
                  <a:buSzPts val="2400"/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Example: the 8-puzzle</a:t>
                </a:r>
                <a:endParaRPr lang="en-US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74650" algn="l" rtl="0">
                  <a:lnSpc>
                    <a:spcPct val="115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Times New Roman"/>
                  <a:buChar char="➢"/>
                </a:pPr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Admissible heuristics can be derived from the exact solution cost of a </a:t>
                </a:r>
                <a:r>
                  <a:rPr lang="en-US" sz="17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relaxed version of the problem</a:t>
                </a:r>
              </a:p>
              <a:p>
                <a:pPr marL="914400" lvl="1" indent="-3746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Times New Roman"/>
                  <a:buChar char="➢"/>
                </a:pPr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If a tile </a:t>
                </a:r>
                <a:r>
                  <a:rPr lang="en-US" sz="17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can move anywhere</a:t>
                </a:r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(in 8-puzzle)</a:t>
                </a:r>
              </a:p>
              <a:p>
                <a:pPr lvl="2" indent="-374650">
                  <a:lnSpc>
                    <a:spcPct val="115000"/>
                  </a:lnSpc>
                  <a:spcBef>
                    <a:spcPts val="0"/>
                  </a:spcBef>
                  <a:buSzPts val="2300"/>
                  <a:buFont typeface="Times New Roman"/>
                  <a:buChar char="■"/>
                </a:pPr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gives the shortest solution</a:t>
                </a:r>
              </a:p>
              <a:p>
                <a:pPr marL="914400" lvl="1" indent="-3746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Times New Roman"/>
                  <a:buChar char="➢"/>
                </a:pPr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If a tile </a:t>
                </a:r>
                <a:r>
                  <a:rPr lang="en-US" sz="1700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can move to any adjacent square </a:t>
                </a:r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(in 8-puzzle)</a:t>
                </a:r>
              </a:p>
              <a:p>
                <a:pPr lvl="2" indent="-374650">
                  <a:lnSpc>
                    <a:spcPct val="115000"/>
                  </a:lnSpc>
                  <a:spcBef>
                    <a:spcPts val="0"/>
                  </a:spcBef>
                  <a:buSzPts val="2300"/>
                  <a:buFont typeface="Times New Roman"/>
                  <a:buChar char="■"/>
                </a:pPr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7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7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gives the shortest solution</a:t>
                </a:r>
              </a:p>
              <a:p>
                <a:pPr marL="914400" lvl="1" indent="-3746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Times New Roman"/>
                  <a:buChar char="➢"/>
                </a:pPr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Key point: the optimal solution cost of a relaxed problem is no greater than the optimal solution cost of the real problem</a:t>
                </a:r>
              </a:p>
              <a:p>
                <a:pPr lvl="1" indent="-374650">
                  <a:lnSpc>
                    <a:spcPct val="115000"/>
                  </a:lnSpc>
                  <a:spcBef>
                    <a:spcPts val="0"/>
                  </a:spcBef>
                  <a:buSzPts val="2300"/>
                  <a:buFont typeface="Times New Roman"/>
                  <a:buChar char="➢"/>
                </a:pPr>
                <a:r>
                  <a:rPr lang="en-US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Given any admissible heuristics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ar-AE" altLang="ko-KR" sz="17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ar-AE" altLang="ko-KR" sz="17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ar-AE" sz="17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0" indent="0">
                  <a:lnSpc>
                    <a:spcPct val="115000"/>
                  </a:lnSpc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ar-AE" altLang="ko-KR" sz="1700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ar-AE" altLang="ko-KR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ar-AE" altLang="ko-KR" sz="17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700" b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sz="1700" b="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ar-AE" altLang="ko-KR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ar-AE" altLang="ko-KR" sz="17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altLang="ko-KR" sz="1700" b="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ar-AE" altLang="ko-KR" sz="17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17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700" b="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is also admissible and dominates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ar-AE" altLang="ko-KR" sz="17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ar-AE" altLang="ko-KR" sz="17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sz="1700" b="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420" name="Google Shape;420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5050" y="727475"/>
                <a:ext cx="8373900" cy="4105200"/>
              </a:xfrm>
              <a:prstGeom prst="rect">
                <a:avLst/>
              </a:prstGeom>
              <a:blipFill>
                <a:blip r:embed="rId3"/>
                <a:stretch>
                  <a:fillRect l="-15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Google Shape;431;p4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429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imes New Roman"/>
                  <a:buAutoNum type="arabicPeriod"/>
                </a:pP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Heuristic functions </a:t>
                </a:r>
                <a:r>
                  <a:rPr lang="en-US" sz="2000" b="1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estimate </a:t>
                </a: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costs of shortest paths</a:t>
                </a:r>
                <a:endParaRPr sz="2000" b="1" dirty="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imes New Roman"/>
                  <a:buAutoNum type="arabicPeriod"/>
                </a:pPr>
                <a:r>
                  <a:rPr lang="en-US" sz="2000" b="1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Good heuristics can dramatically reduce search cost</a:t>
                </a:r>
                <a:endParaRPr sz="2000" b="1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imes New Roman"/>
                  <a:buAutoNum type="arabicPeriod"/>
                </a:pP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Greedy best-first search </a:t>
                </a:r>
                <a:r>
                  <a:rPr lang="en-US" sz="2000" b="1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expands </a:t>
                </a: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lowest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</m:oMath>
                </a14:m>
                <a:endParaRPr sz="2000" dirty="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429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itchFamily="2" charset="2"/>
                  <a:buChar char="Ø"/>
                </a:pPr>
                <a:r>
                  <a:rPr lang="en-US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incomplete and not always optimal</a:t>
                </a:r>
                <a:endParaRPr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imes New Roman"/>
                  <a:buAutoNum type="arabicPeriod"/>
                </a:pP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A* search </a:t>
                </a:r>
                <a:r>
                  <a:rPr lang="en-US" sz="2000" b="1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expands </a:t>
                </a: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lowest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𝑔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+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h</m:t>
                    </m:r>
                  </m:oMath>
                </a14:m>
                <a:endParaRPr sz="2000" i="1" dirty="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429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itchFamily="2" charset="2"/>
                  <a:buChar char="Ø"/>
                </a:pPr>
                <a:r>
                  <a:rPr lang="en-US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Complete and optimal</a:t>
                </a:r>
                <a:endParaRPr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1" indent="-3429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itchFamily="2" charset="2"/>
                  <a:buChar char="Ø"/>
                </a:pPr>
                <a:r>
                  <a:rPr lang="en-US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Also optimally efficient (up to tie-breaks, for forward search)</a:t>
                </a:r>
                <a:endParaRPr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imes New Roman"/>
                  <a:buAutoNum type="arabicPeriod"/>
                </a:pPr>
                <a:r>
                  <a:rPr lang="en-US" sz="2000" b="1" dirty="0">
                    <a:solidFill>
                      <a:srgbClr val="0000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Admissible heuristics </a:t>
                </a:r>
                <a:r>
                  <a:rPr lang="en-US" sz="2000" b="1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can be derived from exact solution of relaxed problems</a:t>
                </a:r>
                <a:endParaRPr sz="20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431" name="Google Shape;431;p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843558"/>
                <a:ext cx="8424900" cy="4105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303430" y="63702"/>
            <a:ext cx="873306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Times New Roman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Problem Solving as Search in State Space:</a:t>
            </a:r>
            <a:r>
              <a:rPr lang="en-US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Touring (Driving)</a:t>
            </a:r>
            <a:endParaRPr/>
          </a:p>
        </p:txBody>
      </p:sp>
      <p:sp>
        <p:nvSpPr>
          <p:cNvPr id="59" name="Google Shape;59;p3"/>
          <p:cNvSpPr txBox="1"/>
          <p:nvPr/>
        </p:nvSpPr>
        <p:spPr>
          <a:xfrm>
            <a:off x="1397600" y="4223300"/>
            <a:ext cx="246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Touring (Driving)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1230089"/>
            <a:ext cx="4313383" cy="262816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 txBox="1"/>
          <p:nvPr/>
        </p:nvSpPr>
        <p:spPr>
          <a:xfrm>
            <a:off x="3899023" y="3737076"/>
            <a:ext cx="132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845692" y="796870"/>
            <a:ext cx="1140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5580112" y="1026415"/>
            <a:ext cx="3096344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algun Gothic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</a:t>
            </a: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in Bucharest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algun Gothic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formulation: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➢"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states = various cities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➢"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actions = drive between cities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5769473" y="2878139"/>
            <a:ext cx="29069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Goal-based Agent</a:t>
            </a:r>
            <a:endParaRPr sz="2000" b="0" i="0" u="none" strike="noStrike" cap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303430" y="63702"/>
            <a:ext cx="873306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Times New Roman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Problem-Solving Agent:</a:t>
            </a:r>
            <a:r>
              <a:rPr lang="en-US" sz="2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Vacuum Cleaner Robot</a:t>
            </a:r>
            <a:endParaRPr/>
          </a:p>
        </p:txBody>
      </p:sp>
      <p:sp>
        <p:nvSpPr>
          <p:cNvPr id="71" name="Google Shape;71;p4"/>
          <p:cNvSpPr txBox="1"/>
          <p:nvPr/>
        </p:nvSpPr>
        <p:spPr>
          <a:xfrm>
            <a:off x="2493574" y="4223275"/>
            <a:ext cx="180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Vacuuming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1342736"/>
            <a:ext cx="4504967" cy="26345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"/>
          <p:cNvSpPr txBox="1"/>
          <p:nvPr/>
        </p:nvSpPr>
        <p:spPr>
          <a:xfrm>
            <a:off x="1830721" y="802276"/>
            <a:ext cx="1140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 txBox="1"/>
          <p:nvPr/>
        </p:nvSpPr>
        <p:spPr>
          <a:xfrm>
            <a:off x="3721186" y="3796647"/>
            <a:ext cx="1396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State(s)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5386425" y="802275"/>
            <a:ext cx="3553800" cy="21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algun Gothic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</a:t>
            </a: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rooms clean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algun Gothic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formulation: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5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➢"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States: Boolean dirt and robot location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125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➢"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Actions: </a:t>
            </a:r>
            <a:r>
              <a:rPr lang="en-US" sz="14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eft, </a:t>
            </a:r>
            <a:r>
              <a:rPr lang="en-US" sz="14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ight, </a:t>
            </a:r>
            <a:r>
              <a:rPr lang="en-US" sz="14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uck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 descr="C:\picture\l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016284" y="163557"/>
            <a:ext cx="4420317" cy="547784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/>
          <p:nvPr/>
        </p:nvSpPr>
        <p:spPr>
          <a:xfrm>
            <a:off x="230007" y="3262213"/>
            <a:ext cx="20377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Puzzle Solving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092280" y="900757"/>
            <a:ext cx="14558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092280" y="4681835"/>
            <a:ext cx="14734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 txBox="1">
            <a:spLocks noGrp="1"/>
          </p:cNvSpPr>
          <p:nvPr>
            <p:ph type="title"/>
          </p:nvPr>
        </p:nvSpPr>
        <p:spPr>
          <a:xfrm>
            <a:off x="303430" y="63702"/>
            <a:ext cx="873306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Times New Roman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Problem Solving as Search in State Space</a:t>
            </a:r>
            <a:endParaRPr/>
          </a:p>
        </p:txBody>
      </p:sp>
      <p:sp>
        <p:nvSpPr>
          <p:cNvPr id="86" name="Google Shape;86;p5"/>
          <p:cNvSpPr txBox="1"/>
          <p:nvPr/>
        </p:nvSpPr>
        <p:spPr>
          <a:xfrm>
            <a:off x="0" y="4881890"/>
            <a:ext cx="74705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1003902"/>
            <a:ext cx="3346910" cy="17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Lecture 3. Problem-Solving Agents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body" idx="1"/>
          </p:nvPr>
        </p:nvSpPr>
        <p:spPr>
          <a:xfrm>
            <a:off x="107504" y="699542"/>
            <a:ext cx="7560840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Problem-Solving Agents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are the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Problem-Solving Agents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Examples of Problems, Goals, Elements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Searching for Solutions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■"/>
            </a:pP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 search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Uninformed Search Strategies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■"/>
            </a:pP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Breadth-first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Uniform-cost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Depth-first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Depth-limited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Iterative-deepening search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Informed Search Strategies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■"/>
            </a:pP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Search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A* Search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Heuristic Functions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8-puzzle,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Relaxed problems</a:t>
            </a:r>
            <a:endParaRPr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3038" y="870583"/>
            <a:ext cx="3702352" cy="194421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/>
          <p:nvPr/>
        </p:nvSpPr>
        <p:spPr>
          <a:xfrm>
            <a:off x="6041054" y="2571750"/>
            <a:ext cx="30243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State-space graph for the two-cell vacuum world</a:t>
            </a:r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0112" y="3084622"/>
            <a:ext cx="3154915" cy="163821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 txBox="1"/>
          <p:nvPr/>
        </p:nvSpPr>
        <p:spPr>
          <a:xfrm>
            <a:off x="5177350" y="4589373"/>
            <a:ext cx="30243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typical instance of the 8-puzzle</a:t>
            </a:r>
            <a:endParaRPr sz="1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Outline (Lecture 3)</a:t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539600" y="773425"/>
            <a:ext cx="8454300" cy="3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 Problem-Solving Agents ……………………………                                  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3.2 Example Problems ………………………………….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3.3 Searching for Solutions ……………………………..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3.4 Uninformed Search Strategies ……………………...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3.5 Informed Search Strategies …………………………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3.6 Heuristic Functions …………………………………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………………………………………………..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7"/>
          <p:cNvSpPr txBox="1"/>
          <p:nvPr/>
        </p:nvSpPr>
        <p:spPr>
          <a:xfrm>
            <a:off x="7888518" y="828532"/>
            <a:ext cx="576000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dirty="0"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2702</Words>
  <Application>Microsoft Macintosh PowerPoint</Application>
  <PresentationFormat>화면 슬라이드 쇼(16:9)</PresentationFormat>
  <Paragraphs>373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Noto Sans Symbols</vt:lpstr>
      <vt:lpstr>맑은 고딕</vt:lpstr>
      <vt:lpstr>Arial</vt:lpstr>
      <vt:lpstr>Cambria Math</vt:lpstr>
      <vt:lpstr>Times</vt:lpstr>
      <vt:lpstr>Times New Roman</vt:lpstr>
      <vt:lpstr>Wingdings</vt:lpstr>
      <vt:lpstr>Office 테마</vt:lpstr>
      <vt:lpstr>PowerPoint 프레젠테이션</vt:lpstr>
      <vt:lpstr>PowerPoint 프레젠테이션</vt:lpstr>
      <vt:lpstr>Lecture 3. Problem-Solving Agents</vt:lpstr>
      <vt:lpstr>Problem-Solving Agents</vt:lpstr>
      <vt:lpstr>Problem Solving as Search in State Space: Touring (Driving)</vt:lpstr>
      <vt:lpstr>Problem-Solving Agent: Vacuum Cleaner Robot</vt:lpstr>
      <vt:lpstr>Problem Solving as Search in State Space</vt:lpstr>
      <vt:lpstr>Lecture 3. Problem-Solving Agents </vt:lpstr>
      <vt:lpstr>Outline (Lecture 3)</vt:lpstr>
      <vt:lpstr>PowerPoint 프레젠테이션</vt:lpstr>
      <vt:lpstr>3.1 Problem-Solving Agents (1/4)</vt:lpstr>
      <vt:lpstr>3.1 Problem-Solving Agents (2/4)</vt:lpstr>
      <vt:lpstr>3.1 Problem-Solving Agents (3/4)</vt:lpstr>
      <vt:lpstr>3.1 Problem-Solving Agents (4/4)</vt:lpstr>
      <vt:lpstr>PowerPoint 프레젠테이션</vt:lpstr>
      <vt:lpstr>3.2 Example Problems (1/4)</vt:lpstr>
      <vt:lpstr>3.2 Example Problems (2/4)</vt:lpstr>
      <vt:lpstr>3.2 Example Problems (3/4)</vt:lpstr>
      <vt:lpstr>3.1 Problem-Solving Agents (4/4)</vt:lpstr>
      <vt:lpstr>PowerPoint 프레젠테이션</vt:lpstr>
      <vt:lpstr>3.3 Searching for Solutions (1/4)</vt:lpstr>
      <vt:lpstr>3.3 Searching for Solutions (2/4)</vt:lpstr>
      <vt:lpstr>3.3 Searching for Solutions (3/4)</vt:lpstr>
      <vt:lpstr>3.3 Searching for Solutions (4/4)</vt:lpstr>
      <vt:lpstr>PowerPoint 프레젠테이션</vt:lpstr>
      <vt:lpstr>3.4  Uninformed Search Strategies (1/11)</vt:lpstr>
      <vt:lpstr>3.4  Uninformed Search Strategies (2/11)</vt:lpstr>
      <vt:lpstr>3.4  Uninformed Search Strategies (3/11)</vt:lpstr>
      <vt:lpstr>3.4  Uninformed Search Strategies (4/11)</vt:lpstr>
      <vt:lpstr>3.4  Uninformed Search Strategies (5/11)</vt:lpstr>
      <vt:lpstr>3.4  Uninformed Search Strategies (6/11)</vt:lpstr>
      <vt:lpstr>3.4  Uninformed Search Strategies (7/11)</vt:lpstr>
      <vt:lpstr>3.4  Uninformed Search Strategies (8/11)</vt:lpstr>
      <vt:lpstr>3.4  Uninformed Search Strategies (9/11)</vt:lpstr>
      <vt:lpstr>3.4  Uninformed Search Strategies (10/11)</vt:lpstr>
      <vt:lpstr>3.4  Uninformed Search Strategies (11/11)</vt:lpstr>
      <vt:lpstr>PowerPoint 프레젠테이션</vt:lpstr>
      <vt:lpstr>3.5  Informed Search Strategies (1/7)</vt:lpstr>
      <vt:lpstr>3.5  Informed Search Strategies (2/7)</vt:lpstr>
      <vt:lpstr>3.5  Informed Search Strategies (3/7)</vt:lpstr>
      <vt:lpstr>3.5  Informed Search Strategies (4/7)</vt:lpstr>
      <vt:lpstr>3.5  Informed Search Strategies (5/7)</vt:lpstr>
      <vt:lpstr>3.5  Informed Search Strategies (6/7)</vt:lpstr>
      <vt:lpstr>3.5  Informed Search Strategies (7/7)</vt:lpstr>
      <vt:lpstr>PowerPoint 프레젠테이션</vt:lpstr>
      <vt:lpstr>3.6  Heuristic Functions (1/3)</vt:lpstr>
      <vt:lpstr>3.6  Heuristic Functions (2/3)</vt:lpstr>
      <vt:lpstr>3.6  Heuristic Functions (3/3)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EURI</dc:creator>
  <cp:lastModifiedBy>Microsoft Office User</cp:lastModifiedBy>
  <cp:revision>36</cp:revision>
  <dcterms:created xsi:type="dcterms:W3CDTF">2012-06-20T06:21:11Z</dcterms:created>
  <dcterms:modified xsi:type="dcterms:W3CDTF">2022-06-06T07:18:23Z</dcterms:modified>
</cp:coreProperties>
</file>